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89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87" r:id="rId16"/>
    <p:sldId id="270" r:id="rId17"/>
    <p:sldId id="271" r:id="rId18"/>
    <p:sldId id="285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3" r:id="rId27"/>
    <p:sldId id="286" r:id="rId28"/>
    <p:sldId id="282" r:id="rId29"/>
    <p:sldId id="279" r:id="rId30"/>
    <p:sldId id="288" r:id="rId31"/>
    <p:sldId id="280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2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CA66-1209-490F-91C3-95DF5D210824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0D05-D696-49D3-950D-ED908A388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CA66-1209-490F-91C3-95DF5D210824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0D05-D696-49D3-950D-ED908A388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CA66-1209-490F-91C3-95DF5D210824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0D05-D696-49D3-950D-ED908A388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CA66-1209-490F-91C3-95DF5D210824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0D05-D696-49D3-950D-ED908A388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CA66-1209-490F-91C3-95DF5D210824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0D05-D696-49D3-950D-ED908A388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CA66-1209-490F-91C3-95DF5D210824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0D05-D696-49D3-950D-ED908A388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CA66-1209-490F-91C3-95DF5D210824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0D05-D696-49D3-950D-ED908A388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CA66-1209-490F-91C3-95DF5D210824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0D05-D696-49D3-950D-ED908A388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CA66-1209-490F-91C3-95DF5D210824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0D05-D696-49D3-950D-ED908A388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CA66-1209-490F-91C3-95DF5D210824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0D05-D696-49D3-950D-ED908A388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CA66-1209-490F-91C3-95DF5D210824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0D05-D696-49D3-950D-ED908A388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CA66-1209-490F-91C3-95DF5D210824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80D05-D696-49D3-950D-ED908A3886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oilpaintingsframes.com/images/MARIE-ANTOINETTE-GOLD-FRAME-hq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3915"/>
            <a:ext cx="8686800" cy="676408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384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Hero Hall of Fame</a:t>
            </a:r>
            <a:endParaRPr lang="en-US" sz="5400" b="1" dirty="0">
              <a:solidFill>
                <a:srgbClr val="C00000"/>
              </a:solidFill>
            </a:endParaRPr>
          </a:p>
        </p:txBody>
      </p:sp>
      <p:pic>
        <p:nvPicPr>
          <p:cNvPr id="19460" name="Picture 4" descr="http://www.clipartguide.com/_named_clipart_images/0511-1010-2104-0950_Kid_Wearing_a_Super_Hero_Costume_for_Halloween_clipart_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733800"/>
            <a:ext cx="1524000" cy="1358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http://www.socsci.uci.edu/casachavez/images/header/cesarchavez.jpg"/>
          <p:cNvPicPr>
            <a:picLocks noChangeAspect="1" noChangeArrowheads="1"/>
          </p:cNvPicPr>
          <p:nvPr/>
        </p:nvPicPr>
        <p:blipFill>
          <a:blip r:embed="rId2" cstate="print"/>
          <a:srcRect r="39556"/>
          <a:stretch>
            <a:fillRect/>
          </a:stretch>
        </p:blipFill>
        <p:spPr bwMode="auto">
          <a:xfrm>
            <a:off x="457200" y="304800"/>
            <a:ext cx="8314247" cy="5943600"/>
          </a:xfrm>
          <a:prstGeom prst="rect">
            <a:avLst/>
          </a:prstGeom>
          <a:noFill/>
        </p:spPr>
      </p:pic>
      <p:pic>
        <p:nvPicPr>
          <p:cNvPr id="4" name="Picture 2" descr="http://www.clker.com/cliparts/3/7/5/6/11949861182029597463an_apple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76800"/>
            <a:ext cx="1676400" cy="175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paulsmithadi.co.uk/files/gimgs/13_frame-sample-r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529730" y="-466422"/>
            <a:ext cx="6099492" cy="85493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Cesar Chavez grew up in a big family. </a:t>
            </a:r>
            <a:endParaRPr lang="en-US" sz="3600" b="1" dirty="0"/>
          </a:p>
        </p:txBody>
      </p:sp>
      <p:pic>
        <p:nvPicPr>
          <p:cNvPr id="19458" name="Picture 2" descr="http://chavez.cde.ca.gov/ModelCurriculum/Teachers/Lessons/Resources/Biographies/images/ChavezFamilyPic,Foundation.jpg"/>
          <p:cNvPicPr>
            <a:picLocks noChangeAspect="1" noChangeArrowheads="1"/>
          </p:cNvPicPr>
          <p:nvPr/>
        </p:nvPicPr>
        <p:blipFill>
          <a:blip r:embed="rId3" cstate="print"/>
          <a:srcRect l="10101" t="10149" r="11111"/>
          <a:stretch>
            <a:fillRect/>
          </a:stretch>
        </p:blipFill>
        <p:spPr bwMode="auto">
          <a:xfrm>
            <a:off x="1676400" y="1524000"/>
            <a:ext cx="5867400" cy="4509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paulsmithadi.co.uk/files/gimgs/13_frame-sample-r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875610" y="199209"/>
            <a:ext cx="5545181" cy="77724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They were </a:t>
            </a:r>
            <a:r>
              <a:rPr lang="en-US" sz="4000" b="1" dirty="0" smtClean="0">
                <a:solidFill>
                  <a:srgbClr val="C00000"/>
                </a:solidFill>
              </a:rPr>
              <a:t>workers </a:t>
            </a:r>
            <a:r>
              <a:rPr lang="en-US" sz="4000" b="1" dirty="0" smtClean="0"/>
              <a:t>who moved from </a:t>
            </a:r>
            <a:br>
              <a:rPr lang="en-US" sz="4000" b="1" dirty="0" smtClean="0"/>
            </a:br>
            <a:r>
              <a:rPr lang="en-US" sz="4000" b="1" dirty="0" smtClean="0"/>
              <a:t>farm to farm in the United States.</a:t>
            </a:r>
            <a:endParaRPr lang="en-US" sz="4000" b="1" dirty="0"/>
          </a:p>
        </p:txBody>
      </p:sp>
      <p:pic>
        <p:nvPicPr>
          <p:cNvPr id="40962" name="Picture 2" descr="a very young César E. Chávez"/>
          <p:cNvPicPr>
            <a:picLocks noChangeAspect="1" noChangeArrowheads="1"/>
          </p:cNvPicPr>
          <p:nvPr/>
        </p:nvPicPr>
        <p:blipFill>
          <a:blip r:embed="rId3" cstate="print"/>
          <a:srcRect l="5682" t="9091" r="12500"/>
          <a:stretch>
            <a:fillRect/>
          </a:stretch>
        </p:blipFill>
        <p:spPr bwMode="auto">
          <a:xfrm>
            <a:off x="1828800" y="1905000"/>
            <a:ext cx="56388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When</a:t>
            </a:r>
            <a:r>
              <a:rPr lang="en-US" sz="4000" b="1" baseline="0" dirty="0" smtClean="0"/>
              <a:t> it was time to </a:t>
            </a:r>
            <a:r>
              <a:rPr lang="en-US" sz="4000" b="1" baseline="0" dirty="0" smtClean="0">
                <a:solidFill>
                  <a:srgbClr val="C00000"/>
                </a:solidFill>
              </a:rPr>
              <a:t>harvest</a:t>
            </a:r>
            <a:r>
              <a:rPr lang="en-US" sz="4000" b="1" baseline="0" dirty="0" smtClean="0"/>
              <a:t> a crop, farmers  needed help.</a:t>
            </a:r>
            <a:endParaRPr lang="en-US" sz="4000" b="1" dirty="0"/>
          </a:p>
        </p:txBody>
      </p:sp>
      <p:pic>
        <p:nvPicPr>
          <p:cNvPr id="39938" name="Picture 2" descr="Migrant workers in the fie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7562850" cy="4936197"/>
          </a:xfrm>
          <a:prstGeom prst="rect">
            <a:avLst/>
          </a:prstGeom>
          <a:noFill/>
        </p:spPr>
      </p:pic>
      <p:pic>
        <p:nvPicPr>
          <p:cNvPr id="4" name="Picture 3" descr="http://us.123rf.com/400wm/400/400/almoond/almoond1103/almoond110300222/9108916-three-fruit-design-borders-isolated-on-white-vector.jpg"/>
          <p:cNvPicPr>
            <a:picLocks noChangeAspect="1" noChangeArrowheads="1"/>
          </p:cNvPicPr>
          <p:nvPr/>
        </p:nvPicPr>
        <p:blipFill>
          <a:blip r:embed="rId3" cstate="print"/>
          <a:srcRect t="71752" b="4079"/>
          <a:stretch>
            <a:fillRect/>
          </a:stretch>
        </p:blipFill>
        <p:spPr bwMode="auto">
          <a:xfrm rot="16200000">
            <a:off x="-2743209" y="2743209"/>
            <a:ext cx="6858018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315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So Cesar</a:t>
            </a:r>
            <a:r>
              <a:rPr lang="en-US" sz="4000" b="1" baseline="0" dirty="0" smtClean="0"/>
              <a:t>, his family, and many more families helped farmers </a:t>
            </a:r>
            <a:br>
              <a:rPr lang="en-US" sz="4000" b="1" baseline="0" dirty="0" smtClean="0"/>
            </a:br>
            <a:r>
              <a:rPr lang="en-US" sz="4000" b="1" baseline="0" dirty="0" smtClean="0"/>
              <a:t>at </a:t>
            </a:r>
            <a:r>
              <a:rPr lang="en-US" sz="4000" b="1" baseline="0" dirty="0" smtClean="0">
                <a:solidFill>
                  <a:srgbClr val="C00000"/>
                </a:solidFill>
              </a:rPr>
              <a:t>harvest</a:t>
            </a:r>
            <a:r>
              <a:rPr lang="en-US" sz="4000" b="1" baseline="0" dirty="0" smtClean="0"/>
              <a:t> time.</a:t>
            </a:r>
            <a:endParaRPr lang="en-US" sz="4000" b="1" dirty="0"/>
          </a:p>
        </p:txBody>
      </p:sp>
      <p:pic>
        <p:nvPicPr>
          <p:cNvPr id="38914" name="Picture 2" descr="http://dwd.wisconsin.gov/dwd/dwdhistory/images/farm_workers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05000"/>
            <a:ext cx="5848350" cy="4752976"/>
          </a:xfrm>
          <a:prstGeom prst="rect">
            <a:avLst/>
          </a:prstGeom>
          <a:noFill/>
        </p:spPr>
      </p:pic>
      <p:pic>
        <p:nvPicPr>
          <p:cNvPr id="4" name="Picture 3" descr="http://us.123rf.com/400wm/400/400/almoond/almoond1103/almoond110300222/9108916-three-fruit-design-borders-isolated-on-white-vector.jpg"/>
          <p:cNvPicPr>
            <a:picLocks noChangeAspect="1" noChangeArrowheads="1"/>
          </p:cNvPicPr>
          <p:nvPr/>
        </p:nvPicPr>
        <p:blipFill>
          <a:blip r:embed="rId3" cstate="print"/>
          <a:srcRect t="71752" b="4079"/>
          <a:stretch>
            <a:fillRect/>
          </a:stretch>
        </p:blipFill>
        <p:spPr bwMode="auto">
          <a:xfrm rot="16200000">
            <a:off x="-2743209" y="2743209"/>
            <a:ext cx="6858018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They picked fruit and vegetables on big farms. But farm workers were not paid very much </a:t>
            </a:r>
            <a:r>
              <a:rPr lang="en-US" sz="3600" b="1" dirty="0" smtClean="0">
                <a:solidFill>
                  <a:srgbClr val="C00000"/>
                </a:solidFill>
              </a:rPr>
              <a:t>money</a:t>
            </a:r>
            <a:r>
              <a:rPr lang="en-US" sz="3600" b="1" dirty="0" smtClean="0"/>
              <a:t>. </a:t>
            </a:r>
            <a:endParaRPr lang="en-US" sz="3600" b="1" dirty="0"/>
          </a:p>
        </p:txBody>
      </p:sp>
      <p:pic>
        <p:nvPicPr>
          <p:cNvPr id="44034" name="Picture 2" descr="http://4.bp.blogspot.com/--L5GggXpvhc/Tn4yPg6ZZJI/AAAAAAAAAP8/wxRNu_xt0Bk/s1600/migrantchild.jpg"/>
          <p:cNvPicPr>
            <a:picLocks noChangeAspect="1" noChangeArrowheads="1"/>
          </p:cNvPicPr>
          <p:nvPr/>
        </p:nvPicPr>
        <p:blipFill>
          <a:blip r:embed="rId2" cstate="print"/>
          <a:srcRect l="7947" t="12478" r="5960" b="14038"/>
          <a:stretch>
            <a:fillRect/>
          </a:stretch>
        </p:blipFill>
        <p:spPr bwMode="auto">
          <a:xfrm>
            <a:off x="3352800" y="2209800"/>
            <a:ext cx="5233358" cy="426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3" descr="http://us.123rf.com/400wm/400/400/almoond/almoond1103/almoond110300222/9108916-three-fruit-design-borders-isolated-on-white-vector.jpg"/>
          <p:cNvPicPr>
            <a:picLocks noChangeAspect="1" noChangeArrowheads="1"/>
          </p:cNvPicPr>
          <p:nvPr/>
        </p:nvPicPr>
        <p:blipFill>
          <a:blip r:embed="rId3" cstate="print"/>
          <a:srcRect t="71752" b="4079"/>
          <a:stretch>
            <a:fillRect/>
          </a:stretch>
        </p:blipFill>
        <p:spPr bwMode="auto">
          <a:xfrm rot="16200000">
            <a:off x="-2743209" y="2743209"/>
            <a:ext cx="6858018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38400"/>
            <a:ext cx="3581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baseline="0" dirty="0" smtClean="0"/>
              <a:t>They also worked very long days. </a:t>
            </a:r>
            <a:r>
              <a:rPr lang="en-US" sz="4000" b="1" dirty="0" smtClean="0"/>
              <a:t>And t</a:t>
            </a:r>
            <a:r>
              <a:rPr lang="en-US" sz="4000" b="1" baseline="0" dirty="0" smtClean="0"/>
              <a:t>hey did not have very good places to live.</a:t>
            </a:r>
            <a:endParaRPr lang="en-US" sz="4000" b="1" dirty="0"/>
          </a:p>
        </p:txBody>
      </p:sp>
      <p:pic>
        <p:nvPicPr>
          <p:cNvPr id="37890" name="Picture 2" descr="Migrant Worker 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04800"/>
            <a:ext cx="4695825" cy="6039124"/>
          </a:xfrm>
          <a:prstGeom prst="rect">
            <a:avLst/>
          </a:prstGeom>
          <a:noFill/>
        </p:spPr>
      </p:pic>
      <p:pic>
        <p:nvPicPr>
          <p:cNvPr id="4" name="Picture 2" descr="http://www.clker.com/cliparts/3/7/5/6/11949861182029597463an_apple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105400"/>
            <a:ext cx="1458504" cy="1530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They had to </a:t>
            </a:r>
            <a:r>
              <a:rPr lang="en-US" sz="4000" b="1" baseline="0" dirty="0" smtClean="0"/>
              <a:t>near the </a:t>
            </a:r>
            <a:r>
              <a:rPr lang="en-US" sz="4000" b="1" baseline="0" dirty="0" smtClean="0">
                <a:solidFill>
                  <a:srgbClr val="C00000"/>
                </a:solidFill>
              </a:rPr>
              <a:t>fields</a:t>
            </a:r>
            <a:r>
              <a:rPr lang="en-US" sz="4000" b="1" baseline="0" dirty="0" smtClean="0"/>
              <a:t>. </a:t>
            </a:r>
            <a:r>
              <a:rPr lang="en-US" sz="4000" b="1" dirty="0" smtClean="0"/>
              <a:t>Many homes </a:t>
            </a:r>
            <a:r>
              <a:rPr lang="en-US" sz="4000" b="1" baseline="0" dirty="0" smtClean="0"/>
              <a:t>did not have water or </a:t>
            </a:r>
            <a:r>
              <a:rPr lang="en-US" sz="4000" b="1" baseline="0" dirty="0" smtClean="0">
                <a:solidFill>
                  <a:srgbClr val="C00000"/>
                </a:solidFill>
              </a:rPr>
              <a:t>electricity</a:t>
            </a:r>
            <a:r>
              <a:rPr lang="en-US" sz="4000" b="1" baseline="0" dirty="0" smtClean="0"/>
              <a:t>.</a:t>
            </a:r>
            <a:endParaRPr lang="en-US" sz="4000" b="1" dirty="0"/>
          </a:p>
        </p:txBody>
      </p:sp>
      <p:pic>
        <p:nvPicPr>
          <p:cNvPr id="36866" name="Picture 2" descr="http://www.migrationheritage.nsw.gov.au/cms/wp-content/uploads/2009/04/FrogHol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133600"/>
            <a:ext cx="6768035" cy="4410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rmAutofit fontScale="9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But Cesar</a:t>
            </a:r>
            <a:r>
              <a:rPr lang="en-US" b="1" baseline="0" dirty="0" smtClean="0"/>
              <a:t> was told to </a:t>
            </a:r>
            <a:r>
              <a:rPr lang="en-US" b="1" baseline="0" dirty="0" smtClean="0">
                <a:solidFill>
                  <a:srgbClr val="C00000"/>
                </a:solidFill>
              </a:rPr>
              <a:t>respect</a:t>
            </a:r>
            <a:r>
              <a:rPr lang="en-US" b="1" baseline="0" dirty="0" smtClean="0"/>
              <a:t> and help other people. His mother told him,</a:t>
            </a:r>
            <a:r>
              <a:rPr lang="en-US" b="1" dirty="0" smtClean="0"/>
              <a:t> </a:t>
            </a:r>
            <a:r>
              <a:rPr lang="en-US" b="1" i="1" dirty="0" smtClean="0"/>
              <a:t>“You always have to help the </a:t>
            </a:r>
            <a:r>
              <a:rPr lang="en-US" b="1" i="1" dirty="0" smtClean="0">
                <a:solidFill>
                  <a:srgbClr val="C00000"/>
                </a:solidFill>
              </a:rPr>
              <a:t>needy</a:t>
            </a:r>
            <a:r>
              <a:rPr lang="en-US" b="1" i="1" dirty="0" smtClean="0"/>
              <a:t>, and God will help you.” </a:t>
            </a:r>
          </a:p>
          <a:p>
            <a:endParaRPr lang="en-US" dirty="0"/>
          </a:p>
        </p:txBody>
      </p:sp>
      <p:pic>
        <p:nvPicPr>
          <p:cNvPr id="43010" name="Picture 2" descr="http://www.tpsnva.org/tps/students/americans/economic/modern/1.jpg"/>
          <p:cNvPicPr>
            <a:picLocks noChangeAspect="1" noChangeArrowheads="1"/>
          </p:cNvPicPr>
          <p:nvPr/>
        </p:nvPicPr>
        <p:blipFill>
          <a:blip r:embed="rId2" cstate="print"/>
          <a:srcRect t="12500"/>
          <a:stretch>
            <a:fillRect/>
          </a:stretch>
        </p:blipFill>
        <p:spPr bwMode="auto">
          <a:xfrm>
            <a:off x="2438400" y="3124200"/>
            <a:ext cx="3886200" cy="3400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2" descr="http://www.clker.com/cliparts/3/7/5/6/11949861182029597463an_apple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105400"/>
            <a:ext cx="1458504" cy="1530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When</a:t>
            </a:r>
            <a:r>
              <a:rPr lang="en-US" sz="4000" b="1" baseline="0" dirty="0" smtClean="0"/>
              <a:t> Cesar grew up, he wanted to help his family and the other </a:t>
            </a:r>
            <a:r>
              <a:rPr lang="en-US" sz="4000" b="1" baseline="0" dirty="0" smtClean="0">
                <a:solidFill>
                  <a:srgbClr val="C00000"/>
                </a:solidFill>
              </a:rPr>
              <a:t>migrant</a:t>
            </a:r>
            <a:r>
              <a:rPr lang="en-US" sz="4000" b="1" baseline="0" dirty="0" smtClean="0"/>
              <a:t> workers. A </a:t>
            </a:r>
            <a:r>
              <a:rPr lang="en-US" sz="4000" b="1" baseline="0" dirty="0" smtClean="0">
                <a:solidFill>
                  <a:srgbClr val="C00000"/>
                </a:solidFill>
              </a:rPr>
              <a:t>migrant</a:t>
            </a:r>
            <a:r>
              <a:rPr lang="en-US" sz="4000" b="1" baseline="0" dirty="0" smtClean="0"/>
              <a:t> is someone who moves from place to place to find work.</a:t>
            </a:r>
            <a:endParaRPr lang="en-US" sz="4000" b="1" dirty="0"/>
          </a:p>
        </p:txBody>
      </p:sp>
      <p:pic>
        <p:nvPicPr>
          <p:cNvPr id="35842" name="Picture 2" descr="http://timenewsfeed.files.wordpress.com/2011/03/cesar_chavez.jpg?w=455&amp;h=306&amp;crop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590800"/>
            <a:ext cx="5943600" cy="3997234"/>
          </a:xfrm>
          <a:prstGeom prst="rect">
            <a:avLst/>
          </a:prstGeom>
          <a:noFill/>
        </p:spPr>
      </p:pic>
      <p:pic>
        <p:nvPicPr>
          <p:cNvPr id="4" name="Picture 2" descr="http://www.clker.com/cliparts/3/7/5/6/11949861182029597463an_apple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105400"/>
            <a:ext cx="1458504" cy="1530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2971800" cy="1470025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What do you think a </a:t>
            </a:r>
            <a:r>
              <a:rPr lang="en-US" sz="5400" b="1" dirty="0" smtClean="0">
                <a:solidFill>
                  <a:srgbClr val="C00000"/>
                </a:solidFill>
              </a:rPr>
              <a:t>hero</a:t>
            </a:r>
            <a:r>
              <a:rPr lang="en-US" sz="5400" b="1" dirty="0" smtClean="0"/>
              <a:t> is?</a:t>
            </a:r>
            <a:endParaRPr lang="en-US" sz="5400" b="1" dirty="0"/>
          </a:p>
        </p:txBody>
      </p:sp>
      <p:pic>
        <p:nvPicPr>
          <p:cNvPr id="15364" name="Picture 4" descr="http://www.paulsmithadi.co.uk/files/gimgs/13_frame-sample-r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0"/>
            <a:ext cx="4086225" cy="5063824"/>
          </a:xfrm>
          <a:prstGeom prst="rect">
            <a:avLst/>
          </a:prstGeom>
          <a:noFill/>
        </p:spPr>
      </p:pic>
      <p:pic>
        <p:nvPicPr>
          <p:cNvPr id="5" name="Picture 2" descr="http://images.wikia.com/merlin1/images/2/27/Questionmark-fac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143000"/>
            <a:ext cx="24384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In our</a:t>
            </a:r>
            <a:r>
              <a:rPr lang="en-US" sz="4000" b="1" baseline="0" dirty="0" smtClean="0"/>
              <a:t> country, we have </a:t>
            </a:r>
            <a:r>
              <a:rPr lang="en-US" sz="4000" b="1" baseline="0" dirty="0" smtClean="0">
                <a:solidFill>
                  <a:srgbClr val="C00000"/>
                </a:solidFill>
              </a:rPr>
              <a:t>rights</a:t>
            </a:r>
            <a:r>
              <a:rPr lang="en-US" sz="4000" b="1" baseline="0" dirty="0" smtClean="0"/>
              <a:t>. One of those rights is to say what we want to say.</a:t>
            </a:r>
            <a:endParaRPr lang="en-US" sz="4000" b="1" dirty="0"/>
          </a:p>
        </p:txBody>
      </p:sp>
      <p:pic>
        <p:nvPicPr>
          <p:cNvPr id="34818" name="Picture 2" descr="http://www.thefire.org/public/images/3883a2e363802980b2841587f8c8c1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72335">
            <a:off x="2490578" y="1887306"/>
            <a:ext cx="4495800" cy="44093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2" descr="http://www.clker.com/cliparts/3/7/5/6/11949861182029597463an_apple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105400"/>
            <a:ext cx="1458504" cy="1530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Another </a:t>
            </a:r>
            <a:r>
              <a:rPr lang="en-US" sz="4000" b="1" dirty="0" smtClean="0">
                <a:solidFill>
                  <a:srgbClr val="C00000"/>
                </a:solidFill>
              </a:rPr>
              <a:t>right</a:t>
            </a:r>
            <a:r>
              <a:rPr lang="en-US" sz="4000" b="1" baseline="0" dirty="0" smtClean="0"/>
              <a:t> is to get together </a:t>
            </a:r>
            <a:br>
              <a:rPr lang="en-US" sz="4000" b="1" baseline="0" dirty="0" smtClean="0"/>
            </a:br>
            <a:r>
              <a:rPr lang="en-US" sz="4000" b="1" baseline="0" dirty="0" smtClean="0"/>
              <a:t>with our friends. Other people </a:t>
            </a:r>
            <a:br>
              <a:rPr lang="en-US" sz="4000" b="1" baseline="0" dirty="0" smtClean="0"/>
            </a:br>
            <a:r>
              <a:rPr lang="en-US" sz="4000" b="1" baseline="0" dirty="0" smtClean="0"/>
              <a:t>get together in churches. </a:t>
            </a:r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en-US" sz="4000" b="1" dirty="0" smtClean="0"/>
              <a:t>These are different kinds of </a:t>
            </a:r>
            <a:r>
              <a:rPr lang="en-US" sz="4000" b="1" dirty="0" smtClean="0">
                <a:solidFill>
                  <a:srgbClr val="C00000"/>
                </a:solidFill>
              </a:rPr>
              <a:t>groups</a:t>
            </a:r>
            <a:r>
              <a:rPr lang="en-US" sz="4000" b="1" dirty="0" smtClean="0"/>
              <a:t>. </a:t>
            </a:r>
            <a:br>
              <a:rPr lang="en-US" sz="4000" b="1" dirty="0" smtClean="0"/>
            </a:br>
            <a:r>
              <a:rPr lang="en-US" sz="4000" b="1" dirty="0" smtClean="0"/>
              <a:t>Many groups get together </a:t>
            </a:r>
            <a:br>
              <a:rPr lang="en-US" sz="4000" b="1" dirty="0" smtClean="0"/>
            </a:br>
            <a:r>
              <a:rPr lang="en-US" sz="4000" b="1" dirty="0" smtClean="0"/>
              <a:t>(</a:t>
            </a:r>
            <a:r>
              <a:rPr lang="en-US" sz="4000" b="1" dirty="0" smtClean="0">
                <a:solidFill>
                  <a:srgbClr val="C00000"/>
                </a:solidFill>
              </a:rPr>
              <a:t>assemble</a:t>
            </a:r>
            <a:r>
              <a:rPr lang="en-US" sz="4000" b="1" dirty="0" smtClean="0"/>
              <a:t>) to share ideas.</a:t>
            </a:r>
            <a:endParaRPr lang="en-US" sz="4000" b="1" dirty="0"/>
          </a:p>
        </p:txBody>
      </p:sp>
      <p:pic>
        <p:nvPicPr>
          <p:cNvPr id="10242" name="Picture 2" descr="http://cslibweb.files.wordpress.com/2012/07/patriotic_eagles_clip_art_gi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124200"/>
            <a:ext cx="2921000" cy="3467100"/>
          </a:xfrm>
          <a:prstGeom prst="rect">
            <a:avLst/>
          </a:prstGeom>
          <a:noFill/>
        </p:spPr>
      </p:pic>
      <p:pic>
        <p:nvPicPr>
          <p:cNvPr id="4" name="Picture 2" descr="http://cslibweb.files.wordpress.com/2012/07/patriotic_eagles_clip_art_gi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895600" y="3962400"/>
            <a:ext cx="2286000" cy="2057400"/>
          </a:xfrm>
          <a:prstGeom prst="rect">
            <a:avLst/>
          </a:prstGeom>
          <a:noFill/>
        </p:spPr>
      </p:pic>
      <p:pic>
        <p:nvPicPr>
          <p:cNvPr id="5" name="Picture 2" descr="http://cslibweb.files.wordpress.com/2012/07/patriotic_eagles_clip_art_gi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9600" y="4419600"/>
            <a:ext cx="22860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Some people get together in</a:t>
            </a:r>
            <a:r>
              <a:rPr lang="en-US" sz="4000" b="1" baseline="0" dirty="0" smtClean="0"/>
              <a:t> a </a:t>
            </a:r>
            <a:r>
              <a:rPr lang="en-US" sz="4000" b="1" baseline="0" dirty="0" smtClean="0">
                <a:solidFill>
                  <a:srgbClr val="C00000"/>
                </a:solidFill>
              </a:rPr>
              <a:t>group</a:t>
            </a:r>
            <a:r>
              <a:rPr lang="en-US" sz="4000" b="1" baseline="0" dirty="0" smtClean="0"/>
              <a:t> so they can talk about things they </a:t>
            </a:r>
            <a:r>
              <a:rPr lang="en-US" sz="4000" b="1" baseline="0" dirty="0" smtClean="0">
                <a:solidFill>
                  <a:srgbClr val="C00000"/>
                </a:solidFill>
              </a:rPr>
              <a:t>care</a:t>
            </a:r>
            <a:r>
              <a:rPr lang="en-US" sz="4000" b="1" baseline="0" dirty="0" smtClean="0"/>
              <a:t> about. </a:t>
            </a:r>
            <a:endParaRPr lang="en-US" sz="4000" b="1" dirty="0"/>
          </a:p>
        </p:txBody>
      </p:sp>
      <p:pic>
        <p:nvPicPr>
          <p:cNvPr id="32770" name="Picture 2" descr="César E. Chávez at the union table"/>
          <p:cNvPicPr>
            <a:picLocks noChangeAspect="1" noChangeArrowheads="1"/>
          </p:cNvPicPr>
          <p:nvPr/>
        </p:nvPicPr>
        <p:blipFill>
          <a:blip r:embed="rId2" cstate="print"/>
          <a:srcRect b="29367"/>
          <a:stretch>
            <a:fillRect/>
          </a:stretch>
        </p:blipFill>
        <p:spPr bwMode="auto">
          <a:xfrm>
            <a:off x="762000" y="1752600"/>
            <a:ext cx="7772400" cy="4767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Some</a:t>
            </a:r>
            <a:r>
              <a:rPr lang="en-US" sz="4000" b="1" baseline="0" dirty="0" smtClean="0"/>
              <a:t> groups meet together so they can </a:t>
            </a:r>
            <a:r>
              <a:rPr lang="en-US" sz="4000" b="1" baseline="0" dirty="0" smtClean="0">
                <a:solidFill>
                  <a:srgbClr val="C00000"/>
                </a:solidFill>
              </a:rPr>
              <a:t>change</a:t>
            </a:r>
            <a:r>
              <a:rPr lang="en-US" sz="4000" b="1" baseline="0" dirty="0" smtClean="0"/>
              <a:t> things. Cesar helped </a:t>
            </a:r>
            <a:r>
              <a:rPr lang="en-US" sz="4000" b="1" baseline="0" dirty="0" smtClean="0">
                <a:solidFill>
                  <a:srgbClr val="C00000"/>
                </a:solidFill>
              </a:rPr>
              <a:t>migrant workers</a:t>
            </a:r>
            <a:r>
              <a:rPr lang="en-US" sz="4000" b="1" baseline="0" dirty="0" smtClean="0"/>
              <a:t> get together </a:t>
            </a:r>
            <a:br>
              <a:rPr lang="en-US" sz="4000" b="1" baseline="0" dirty="0" smtClean="0"/>
            </a:br>
            <a:r>
              <a:rPr lang="en-US" sz="4000" b="1" baseline="0" dirty="0" smtClean="0"/>
              <a:t>so they could </a:t>
            </a:r>
            <a:br>
              <a:rPr lang="en-US" sz="4000" b="1" baseline="0" dirty="0" smtClean="0"/>
            </a:br>
            <a:r>
              <a:rPr lang="en-US" sz="4000" b="1" baseline="0" dirty="0" smtClean="0">
                <a:solidFill>
                  <a:srgbClr val="C00000"/>
                </a:solidFill>
              </a:rPr>
              <a:t>change</a:t>
            </a:r>
            <a:r>
              <a:rPr lang="en-US" sz="4000" b="1" baseline="0" dirty="0" smtClean="0"/>
              <a:t> things.</a:t>
            </a:r>
            <a:endParaRPr lang="en-US" sz="4000" b="1" dirty="0"/>
          </a:p>
        </p:txBody>
      </p:sp>
      <p:pic>
        <p:nvPicPr>
          <p:cNvPr id="31746" name="Picture 2" descr="http://kalwnews.org/sites/default/files/imagecache/main-node-image/Picture%201_1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145667"/>
            <a:ext cx="4591050" cy="4445633"/>
          </a:xfrm>
          <a:prstGeom prst="rect">
            <a:avLst/>
          </a:prstGeom>
          <a:noFill/>
        </p:spPr>
      </p:pic>
      <p:pic>
        <p:nvPicPr>
          <p:cNvPr id="4" name="Picture 2" descr="http://www.clker.com/cliparts/3/7/5/6/11949861182029597463an_apple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105400"/>
            <a:ext cx="1458504" cy="1530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Cesar</a:t>
            </a:r>
            <a:r>
              <a:rPr lang="en-US" sz="4000" b="1" baseline="0" dirty="0" smtClean="0"/>
              <a:t> called their group the </a:t>
            </a:r>
            <a:br>
              <a:rPr lang="en-US" sz="4000" b="1" baseline="0" dirty="0" smtClean="0"/>
            </a:br>
            <a:r>
              <a:rPr lang="en-US" sz="4000" b="1" baseline="0" dirty="0" smtClean="0">
                <a:solidFill>
                  <a:srgbClr val="C00000"/>
                </a:solidFill>
              </a:rPr>
              <a:t>United</a:t>
            </a:r>
            <a:r>
              <a:rPr lang="en-US" sz="4000" b="1" baseline="0" dirty="0" smtClean="0"/>
              <a:t> Farm Workers of America.</a:t>
            </a:r>
            <a:endParaRPr lang="en-US" sz="4000" b="1" dirty="0"/>
          </a:p>
        </p:txBody>
      </p:sp>
      <p:pic>
        <p:nvPicPr>
          <p:cNvPr id="30724" name="Picture 4" descr="http://images.tonic.com/legacy_variable/82150-360-ufw-ma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7162800" cy="4775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7086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baseline="0" dirty="0" smtClean="0"/>
              <a:t>The</a:t>
            </a:r>
            <a:r>
              <a:rPr lang="en-US" sz="4000" b="1" dirty="0" smtClean="0"/>
              <a:t> United Farm Workers</a:t>
            </a:r>
            <a:r>
              <a:rPr lang="en-US" sz="4000" b="1" baseline="0" dirty="0" smtClean="0"/>
              <a:t> worked</a:t>
            </a:r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en-US" sz="4000" b="1" dirty="0" smtClean="0"/>
              <a:t>to</a:t>
            </a:r>
            <a:r>
              <a:rPr lang="en-US" sz="4000" b="1" baseline="0" dirty="0" smtClean="0"/>
              <a:t> tell our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leaders</a:t>
            </a:r>
            <a:r>
              <a:rPr lang="en-US" sz="4000" b="1" baseline="0" dirty="0" smtClean="0"/>
              <a:t> what needed </a:t>
            </a:r>
            <a:br>
              <a:rPr lang="en-US" sz="4000" b="1" baseline="0" dirty="0" smtClean="0"/>
            </a:br>
            <a:r>
              <a:rPr lang="en-US" sz="4000" b="1" baseline="0" dirty="0" smtClean="0"/>
              <a:t>to be </a:t>
            </a:r>
            <a:r>
              <a:rPr lang="en-US" sz="4000" b="1" baseline="0" dirty="0" smtClean="0">
                <a:solidFill>
                  <a:srgbClr val="C00000"/>
                </a:solidFill>
              </a:rPr>
              <a:t>changed</a:t>
            </a:r>
            <a:r>
              <a:rPr lang="en-US" sz="4000" b="1" baseline="0" dirty="0" smtClean="0"/>
              <a:t>. </a:t>
            </a:r>
            <a:endParaRPr lang="en-US" sz="4000" b="1" dirty="0"/>
          </a:p>
        </p:txBody>
      </p:sp>
      <p:pic>
        <p:nvPicPr>
          <p:cNvPr id="29698" name="Picture 2" descr="People in a picket line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209800" y="2209800"/>
            <a:ext cx="5734050" cy="4257675"/>
          </a:xfrm>
          <a:prstGeom prst="rect">
            <a:avLst/>
          </a:prstGeom>
          <a:noFill/>
        </p:spPr>
      </p:pic>
      <p:pic>
        <p:nvPicPr>
          <p:cNvPr id="4" name="Picture 3" descr="http://us.123rf.com/400wm/400/400/almoond/almoond1103/almoond110300222/9108916-three-fruit-design-borders-isolated-on-white-vector.jpg"/>
          <p:cNvPicPr>
            <a:picLocks noChangeAspect="1" noChangeArrowheads="1"/>
          </p:cNvPicPr>
          <p:nvPr/>
        </p:nvPicPr>
        <p:blipFill>
          <a:blip r:embed="rId3" cstate="print"/>
          <a:srcRect t="71752" b="4079"/>
          <a:stretch>
            <a:fillRect/>
          </a:stretch>
        </p:blipFill>
        <p:spPr bwMode="auto">
          <a:xfrm rot="16200000">
            <a:off x="-2743209" y="2743209"/>
            <a:ext cx="6858018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7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They wanted </a:t>
            </a:r>
            <a:r>
              <a:rPr lang="en-US" sz="4000" b="1" dirty="0" smtClean="0">
                <a:solidFill>
                  <a:srgbClr val="C00000"/>
                </a:solidFill>
              </a:rPr>
              <a:t>fair treatment 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/>
              <a:t>for their jobs. </a:t>
            </a:r>
            <a:br>
              <a:rPr lang="en-US" sz="4000" b="1" dirty="0" smtClean="0"/>
            </a:br>
            <a:r>
              <a:rPr lang="en-US" sz="4000" b="1" dirty="0" smtClean="0"/>
              <a:t>They had a </a:t>
            </a:r>
            <a:r>
              <a:rPr lang="en-US" sz="4000" b="1" dirty="0" smtClean="0">
                <a:solidFill>
                  <a:srgbClr val="C00000"/>
                </a:solidFill>
              </a:rPr>
              <a:t>slogan</a:t>
            </a:r>
            <a:r>
              <a:rPr lang="en-US" sz="4000" b="1" dirty="0" smtClean="0"/>
              <a:t>. </a:t>
            </a:r>
            <a:br>
              <a:rPr lang="en-US" sz="4000" b="1" dirty="0" smtClean="0"/>
            </a:br>
            <a:r>
              <a:rPr lang="en-US" sz="4000" b="1" dirty="0" smtClean="0"/>
              <a:t>(A </a:t>
            </a:r>
            <a:r>
              <a:rPr lang="en-US" sz="4000" b="1" dirty="0" smtClean="0">
                <a:solidFill>
                  <a:srgbClr val="C00000"/>
                </a:solidFill>
              </a:rPr>
              <a:t>slogan</a:t>
            </a:r>
            <a:r>
              <a:rPr lang="en-US" sz="4000" b="1" dirty="0" smtClean="0"/>
              <a:t> is a </a:t>
            </a:r>
            <a:br>
              <a:rPr lang="en-US" sz="4000" b="1" dirty="0" smtClean="0"/>
            </a:br>
            <a:r>
              <a:rPr lang="en-US" sz="4000" b="1" dirty="0" smtClean="0"/>
              <a:t>short sentence </a:t>
            </a:r>
            <a:br>
              <a:rPr lang="en-US" sz="4000" b="1" dirty="0" smtClean="0"/>
            </a:br>
            <a:r>
              <a:rPr lang="en-US" sz="4000" b="1" dirty="0" smtClean="0"/>
              <a:t>that others </a:t>
            </a:r>
            <a:br>
              <a:rPr lang="en-US" sz="4000" b="1" dirty="0" smtClean="0"/>
            </a:br>
            <a:r>
              <a:rPr lang="en-US" sz="4000" b="1" dirty="0" smtClean="0"/>
              <a:t>can remember…) </a:t>
            </a:r>
            <a:endParaRPr lang="en-US" sz="4000" b="1" dirty="0"/>
          </a:p>
        </p:txBody>
      </p:sp>
      <p:pic>
        <p:nvPicPr>
          <p:cNvPr id="5122" name="Picture 2" descr="http://www.justseeds.org/images/04SISEPUEDE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9283" y="1371600"/>
            <a:ext cx="4249917" cy="5153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010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Their </a:t>
            </a:r>
            <a:r>
              <a:rPr lang="en-US" b="1" dirty="0" smtClean="0">
                <a:solidFill>
                  <a:srgbClr val="C00000"/>
                </a:solidFill>
              </a:rPr>
              <a:t>slogan</a:t>
            </a:r>
            <a:r>
              <a:rPr lang="en-US" b="1" dirty="0" smtClean="0"/>
              <a:t> was “Si se </a:t>
            </a:r>
            <a:r>
              <a:rPr lang="en-US" b="1" dirty="0" err="1" smtClean="0"/>
              <a:t>peude</a:t>
            </a:r>
            <a:r>
              <a:rPr lang="en-US" b="1" dirty="0" smtClean="0"/>
              <a:t>.”  </a:t>
            </a:r>
            <a:br>
              <a:rPr lang="en-US" b="1" dirty="0" smtClean="0"/>
            </a:br>
            <a:r>
              <a:rPr lang="en-US" b="1" dirty="0" smtClean="0"/>
              <a:t>This is Spanish. </a:t>
            </a:r>
            <a:br>
              <a:rPr lang="en-US" b="1" dirty="0" smtClean="0"/>
            </a:br>
            <a:r>
              <a:rPr lang="en-US" b="1" i="1" dirty="0" smtClean="0"/>
              <a:t>What do you think it means?</a:t>
            </a:r>
            <a:endParaRPr lang="en-US" i="1" dirty="0"/>
          </a:p>
        </p:txBody>
      </p:sp>
      <p:pic>
        <p:nvPicPr>
          <p:cNvPr id="43010" name="Picture 2" descr="http://www.mainepersonalinjurylaw.com/uploads/image/Chavez%20Back%20Cover2%20v2%2820%29.jpg"/>
          <p:cNvPicPr>
            <a:picLocks noChangeAspect="1" noChangeArrowheads="1"/>
          </p:cNvPicPr>
          <p:nvPr/>
        </p:nvPicPr>
        <p:blipFill>
          <a:blip r:embed="rId2" cstate="print"/>
          <a:srcRect l="23669" t="10000" b="3333"/>
          <a:stretch>
            <a:fillRect/>
          </a:stretch>
        </p:blipFill>
        <p:spPr bwMode="auto">
          <a:xfrm>
            <a:off x="4495800" y="2192670"/>
            <a:ext cx="3914775" cy="4208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2" descr="http://www.clker.com/cliparts/3/7/5/6/11949861182029597463an_apple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105400"/>
            <a:ext cx="1458504" cy="1530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Cesar and the workers</a:t>
            </a:r>
            <a:r>
              <a:rPr lang="en-US" sz="4000" b="1" baseline="0" dirty="0" smtClean="0"/>
              <a:t> </a:t>
            </a:r>
            <a:r>
              <a:rPr lang="en-US" sz="4000" b="1" dirty="0" smtClean="0"/>
              <a:t>talked</a:t>
            </a:r>
            <a:r>
              <a:rPr lang="en-US" sz="4000" b="1" baseline="0" dirty="0" smtClean="0"/>
              <a:t> to leaders </a:t>
            </a:r>
            <a:br>
              <a:rPr lang="en-US" sz="4000" b="1" baseline="0" dirty="0" smtClean="0"/>
            </a:br>
            <a:r>
              <a:rPr lang="en-US" sz="4000" b="1" baseline="0" dirty="0" smtClean="0"/>
              <a:t>in our </a:t>
            </a:r>
            <a:r>
              <a:rPr lang="en-US" sz="4000" b="1" baseline="0" dirty="0" smtClean="0">
                <a:solidFill>
                  <a:srgbClr val="C00000"/>
                </a:solidFill>
              </a:rPr>
              <a:t>government</a:t>
            </a:r>
            <a:r>
              <a:rPr lang="en-US" sz="4000" b="1" baseline="0" dirty="0" smtClean="0"/>
              <a:t>. </a:t>
            </a:r>
            <a:r>
              <a:rPr lang="en-US" sz="4000" b="1" dirty="0" smtClean="0"/>
              <a:t> People listened. </a:t>
            </a:r>
            <a:br>
              <a:rPr lang="en-US" sz="4000" b="1" dirty="0" smtClean="0"/>
            </a:br>
            <a:r>
              <a:rPr lang="en-US" sz="4000" b="1" dirty="0" smtClean="0"/>
              <a:t>New </a:t>
            </a:r>
            <a:r>
              <a:rPr lang="en-US" sz="4000" b="1" dirty="0" smtClean="0">
                <a:solidFill>
                  <a:srgbClr val="C00000"/>
                </a:solidFill>
              </a:rPr>
              <a:t>laws </a:t>
            </a:r>
            <a:r>
              <a:rPr lang="en-US" sz="4000" b="1" dirty="0" smtClean="0"/>
              <a:t>were passed. </a:t>
            </a:r>
            <a:br>
              <a:rPr lang="en-US" sz="4000" b="1" dirty="0" smtClean="0"/>
            </a:br>
            <a:r>
              <a:rPr lang="en-US" sz="4000" b="1" dirty="0" smtClean="0"/>
              <a:t>The </a:t>
            </a:r>
            <a:r>
              <a:rPr lang="en-US" sz="4000" b="1" dirty="0" smtClean="0">
                <a:solidFill>
                  <a:srgbClr val="C00000"/>
                </a:solidFill>
              </a:rPr>
              <a:t>laws</a:t>
            </a:r>
            <a:r>
              <a:rPr lang="en-US" sz="4000" b="1" dirty="0" smtClean="0"/>
              <a:t> made sure that workers were treated fairly.</a:t>
            </a:r>
            <a:endParaRPr lang="en-US" sz="4000" b="1" dirty="0"/>
          </a:p>
        </p:txBody>
      </p:sp>
      <p:pic>
        <p:nvPicPr>
          <p:cNvPr id="4098" name="Picture 2" descr="https://www.reuther.wayne.edu/files/images/3291%20Cesar%20Chavez%20opposing%20prop-125.preview.jpg"/>
          <p:cNvPicPr>
            <a:picLocks noChangeAspect="1" noChangeArrowheads="1"/>
          </p:cNvPicPr>
          <p:nvPr/>
        </p:nvPicPr>
        <p:blipFill>
          <a:blip r:embed="rId2" cstate="print"/>
          <a:srcRect t="12060" b="23618"/>
          <a:stretch>
            <a:fillRect/>
          </a:stretch>
        </p:blipFill>
        <p:spPr bwMode="auto">
          <a:xfrm>
            <a:off x="914400" y="3200400"/>
            <a:ext cx="7467600" cy="3342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610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Because</a:t>
            </a:r>
            <a:r>
              <a:rPr lang="en-US" sz="4000" b="1" baseline="0" dirty="0" smtClean="0"/>
              <a:t> Cesar was a good </a:t>
            </a:r>
            <a:r>
              <a:rPr lang="en-US" sz="4000" b="1" baseline="0" dirty="0" smtClean="0">
                <a:solidFill>
                  <a:srgbClr val="C00000"/>
                </a:solidFill>
              </a:rPr>
              <a:t>leader </a:t>
            </a:r>
            <a:r>
              <a:rPr lang="en-US" sz="4000" b="1" baseline="0" dirty="0" smtClean="0"/>
              <a:t/>
            </a:r>
            <a:br>
              <a:rPr lang="en-US" sz="4000" b="1" baseline="0" dirty="0" smtClean="0"/>
            </a:br>
            <a:r>
              <a:rPr lang="en-US" sz="4000" b="1" baseline="0" dirty="0" smtClean="0"/>
              <a:t>of the </a:t>
            </a:r>
            <a:r>
              <a:rPr lang="en-US" sz="4000" b="1" dirty="0" smtClean="0">
                <a:solidFill>
                  <a:srgbClr val="C00000"/>
                </a:solidFill>
              </a:rPr>
              <a:t>migrant</a:t>
            </a:r>
            <a:r>
              <a:rPr lang="en-US" sz="4000" b="1" dirty="0" smtClean="0"/>
              <a:t> </a:t>
            </a:r>
            <a:r>
              <a:rPr lang="en-US" sz="4000" b="1" baseline="0" dirty="0" smtClean="0"/>
              <a:t>farm workers, </a:t>
            </a:r>
            <a:br>
              <a:rPr lang="en-US" sz="4000" b="1" baseline="0" dirty="0" smtClean="0"/>
            </a:br>
            <a:r>
              <a:rPr lang="en-US" sz="4000" b="1" baseline="0" dirty="0" smtClean="0"/>
              <a:t>they have a better life today.</a:t>
            </a:r>
            <a:endParaRPr lang="en-US" sz="4000" b="1" dirty="0"/>
          </a:p>
        </p:txBody>
      </p:sp>
      <p:pic>
        <p:nvPicPr>
          <p:cNvPr id="28674" name="Picture 2" descr="http://i2.cdn.turner.com/money/2010/07/07/news/economy/farm_worker_jobs/migrant_workers_ji.top.jpg"/>
          <p:cNvPicPr>
            <a:picLocks noChangeAspect="1" noChangeArrowheads="1"/>
          </p:cNvPicPr>
          <p:nvPr/>
        </p:nvPicPr>
        <p:blipFill>
          <a:blip r:embed="rId2" cstate="print"/>
          <a:srcRect t="8837" b="8106"/>
          <a:stretch>
            <a:fillRect/>
          </a:stretch>
        </p:blipFill>
        <p:spPr bwMode="auto">
          <a:xfrm>
            <a:off x="609600" y="1981200"/>
            <a:ext cx="8153400" cy="4419602"/>
          </a:xfrm>
          <a:prstGeom prst="rect">
            <a:avLst/>
          </a:prstGeom>
          <a:noFill/>
        </p:spPr>
      </p:pic>
      <p:pic>
        <p:nvPicPr>
          <p:cNvPr id="4" name="Picture 2" descr="http://www.clker.com/cliparts/3/7/5/6/11949861182029597463an_apple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105400"/>
            <a:ext cx="1458504" cy="1530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3048000" cy="1143000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/>
              <a:t>Many times, </a:t>
            </a:r>
            <a:br>
              <a:rPr lang="en-US" sz="4800" b="1" dirty="0" smtClean="0"/>
            </a:br>
            <a:r>
              <a:rPr lang="en-US" sz="4800" b="1" dirty="0" smtClean="0"/>
              <a:t>our </a:t>
            </a:r>
            <a:r>
              <a:rPr lang="en-US" sz="4800" b="1" dirty="0" smtClean="0">
                <a:solidFill>
                  <a:srgbClr val="C00000"/>
                </a:solidFill>
              </a:rPr>
              <a:t>heroes </a:t>
            </a:r>
            <a:r>
              <a:rPr lang="en-US" sz="4800" b="1" dirty="0" smtClean="0"/>
              <a:t>those who speak for others.</a:t>
            </a:r>
            <a:endParaRPr lang="en-US" sz="4800" b="1" dirty="0"/>
          </a:p>
        </p:txBody>
      </p:sp>
      <p:pic>
        <p:nvPicPr>
          <p:cNvPr id="3" name="Picture 4" descr="http://www.paulsmithadi.co.uk/files/gimgs/13_frame-sample-r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0"/>
            <a:ext cx="5534025" cy="6858000"/>
          </a:xfrm>
          <a:prstGeom prst="rect">
            <a:avLst/>
          </a:prstGeom>
          <a:noFill/>
        </p:spPr>
      </p:pic>
      <p:pic>
        <p:nvPicPr>
          <p:cNvPr id="2050" name="Picture 2" descr="http://simonmainwaring.com/wp-content/uploads/2012/01/kingphoto.jpg"/>
          <p:cNvPicPr>
            <a:picLocks noChangeAspect="1" noChangeArrowheads="1"/>
          </p:cNvPicPr>
          <p:nvPr/>
        </p:nvPicPr>
        <p:blipFill>
          <a:blip r:embed="rId3" cstate="print"/>
          <a:srcRect l="35220"/>
          <a:stretch>
            <a:fillRect/>
          </a:stretch>
        </p:blipFill>
        <p:spPr bwMode="auto">
          <a:xfrm>
            <a:off x="4267200" y="1143000"/>
            <a:ext cx="3924300" cy="4591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Cesar Chavez said,</a:t>
            </a:r>
            <a:endParaRPr lang="en-US" b="1" i="1" dirty="0"/>
          </a:p>
        </p:txBody>
      </p:sp>
      <p:pic>
        <p:nvPicPr>
          <p:cNvPr id="1026" name="Picture 2" descr="http://obeygiant.com/images/2009/05/cesar-chavez-by-ernesto-yerena-yel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5216" y="228600"/>
            <a:ext cx="3513984" cy="3505200"/>
          </a:xfrm>
          <a:prstGeom prst="rect">
            <a:avLst/>
          </a:prstGeom>
          <a:noFill/>
        </p:spPr>
      </p:pic>
      <p:sp>
        <p:nvSpPr>
          <p:cNvPr id="4" name="Rounded Rectangular Callout 3"/>
          <p:cNvSpPr/>
          <p:nvPr/>
        </p:nvSpPr>
        <p:spPr>
          <a:xfrm>
            <a:off x="381000" y="1447800"/>
            <a:ext cx="4648200" cy="4876800"/>
          </a:xfrm>
          <a:prstGeom prst="wedgeRoundRectCallout">
            <a:avLst>
              <a:gd name="adj1" fmla="val 63203"/>
              <a:gd name="adj2" fmla="val -39859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 smtClean="0">
                <a:solidFill>
                  <a:schemeClr val="tx1"/>
                </a:solidFill>
              </a:rPr>
              <a:t> We can not think </a:t>
            </a:r>
            <a:br>
              <a:rPr lang="en-US" sz="3600" b="1" i="1" dirty="0" smtClean="0">
                <a:solidFill>
                  <a:schemeClr val="tx1"/>
                </a:solidFill>
              </a:rPr>
            </a:br>
            <a:r>
              <a:rPr lang="en-US" sz="3600" b="1" i="1" dirty="0" smtClean="0">
                <a:solidFill>
                  <a:schemeClr val="tx1"/>
                </a:solidFill>
              </a:rPr>
              <a:t>  of ourselves </a:t>
            </a:r>
            <a:br>
              <a:rPr lang="en-US" sz="3600" b="1" i="1" dirty="0" smtClean="0">
                <a:solidFill>
                  <a:schemeClr val="tx1"/>
                </a:solidFill>
              </a:rPr>
            </a:br>
            <a:r>
              <a:rPr lang="en-US" sz="3600" b="1" i="1" dirty="0" smtClean="0">
                <a:solidFill>
                  <a:schemeClr val="tx1"/>
                </a:solidFill>
              </a:rPr>
              <a:t>  and forget our </a:t>
            </a:r>
            <a:br>
              <a:rPr lang="en-US" sz="3600" b="1" i="1" dirty="0" smtClean="0">
                <a:solidFill>
                  <a:schemeClr val="tx1"/>
                </a:solidFill>
              </a:rPr>
            </a:br>
            <a:r>
              <a:rPr lang="en-US" sz="3600" b="1" i="1" dirty="0" smtClean="0">
                <a:solidFill>
                  <a:schemeClr val="tx1"/>
                </a:solidFill>
              </a:rPr>
              <a:t>  community. </a:t>
            </a:r>
            <a:br>
              <a:rPr lang="en-US" sz="3600" b="1" i="1" dirty="0" smtClean="0">
                <a:solidFill>
                  <a:schemeClr val="tx1"/>
                </a:solidFill>
              </a:rPr>
            </a:br>
            <a:r>
              <a:rPr lang="en-US" sz="3600" b="1" i="1" dirty="0" smtClean="0">
                <a:solidFill>
                  <a:schemeClr val="tx1"/>
                </a:solidFill>
              </a:rPr>
              <a:t>  People can work</a:t>
            </a:r>
            <a:br>
              <a:rPr lang="en-US" sz="3600" b="1" i="1" dirty="0" smtClean="0">
                <a:solidFill>
                  <a:schemeClr val="tx1"/>
                </a:solidFill>
              </a:rPr>
            </a:br>
            <a:r>
              <a:rPr lang="en-US" sz="3600" b="1" i="1" dirty="0" smtClean="0">
                <a:solidFill>
                  <a:schemeClr val="tx1"/>
                </a:solidFill>
              </a:rPr>
              <a:t>  together </a:t>
            </a:r>
            <a:br>
              <a:rPr lang="en-US" sz="3600" b="1" i="1" dirty="0" smtClean="0">
                <a:solidFill>
                  <a:schemeClr val="tx1"/>
                </a:solidFill>
              </a:rPr>
            </a:br>
            <a:r>
              <a:rPr lang="en-US" sz="3600" b="1" i="1" dirty="0" smtClean="0">
                <a:solidFill>
                  <a:schemeClr val="tx1"/>
                </a:solidFill>
              </a:rPr>
              <a:t>  to solve their own</a:t>
            </a:r>
            <a:br>
              <a:rPr lang="en-US" sz="3600" b="1" i="1" dirty="0" smtClean="0">
                <a:solidFill>
                  <a:schemeClr val="tx1"/>
                </a:solidFill>
              </a:rPr>
            </a:br>
            <a:r>
              <a:rPr lang="en-US" sz="3600" b="1" i="1" dirty="0" smtClean="0">
                <a:solidFill>
                  <a:schemeClr val="tx1"/>
                </a:solidFill>
              </a:rPr>
              <a:t>  problems.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/>
              <a:t>Why</a:t>
            </a:r>
            <a:r>
              <a:rPr lang="en-US" sz="4800" b="1" baseline="0" dirty="0" smtClean="0"/>
              <a:t> is Cesar Chavez </a:t>
            </a:r>
            <a:br>
              <a:rPr lang="en-US" sz="4800" b="1" baseline="0" dirty="0" smtClean="0"/>
            </a:br>
            <a:r>
              <a:rPr lang="en-US" sz="4800" b="1" baseline="0" dirty="0" smtClean="0"/>
              <a:t>a First Amendment</a:t>
            </a:r>
            <a:br>
              <a:rPr lang="en-US" sz="4800" b="1" baseline="0" dirty="0" smtClean="0"/>
            </a:br>
            <a:r>
              <a:rPr lang="en-US" sz="4800" b="1" baseline="0" dirty="0" smtClean="0">
                <a:solidFill>
                  <a:srgbClr val="C00000"/>
                </a:solidFill>
              </a:rPr>
              <a:t>hero</a:t>
            </a:r>
            <a:r>
              <a:rPr lang="en-US" sz="4800" b="1" baseline="0" dirty="0" smtClean="0"/>
              <a:t>?</a:t>
            </a:r>
            <a:endParaRPr lang="en-US" sz="4800" b="1" dirty="0"/>
          </a:p>
        </p:txBody>
      </p:sp>
      <p:pic>
        <p:nvPicPr>
          <p:cNvPr id="3" name="Picture 2" descr="http://www.nps.gov/cech/historyculture/images/cesar_chavez_us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5990" y="2286000"/>
            <a:ext cx="3571785" cy="4274855"/>
          </a:xfrm>
          <a:prstGeom prst="rect">
            <a:avLst/>
          </a:prstGeom>
          <a:noFill/>
        </p:spPr>
      </p:pic>
      <p:pic>
        <p:nvPicPr>
          <p:cNvPr id="4" name="Picture 2" descr="http://www.clker.com/cliparts/3/7/5/6/11949861182029597463an_apple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029200"/>
            <a:ext cx="1458504" cy="1530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http://www.oilpaintingsframes.com/images/MARIE-ANTOINETTE-GOLD-FRAME-hq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873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81200" y="1676400"/>
            <a:ext cx="5105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C00000"/>
                </a:solidFill>
              </a:rPr>
              <a:t>What rights did Cesar Chavez </a:t>
            </a:r>
            <a:br>
              <a:rPr lang="en-US" sz="2400" b="1" i="1" dirty="0" smtClean="0">
                <a:solidFill>
                  <a:srgbClr val="C00000"/>
                </a:solidFill>
              </a:rPr>
            </a:br>
            <a:r>
              <a:rPr lang="en-US" sz="2400" b="1" i="1" dirty="0" smtClean="0">
                <a:solidFill>
                  <a:srgbClr val="C00000"/>
                </a:solidFill>
              </a:rPr>
              <a:t>use to bring change </a:t>
            </a:r>
            <a:r>
              <a:rPr lang="en-US" sz="2400" b="1" i="1" smtClean="0">
                <a:solidFill>
                  <a:srgbClr val="C00000"/>
                </a:solidFill>
              </a:rPr>
              <a:t>for </a:t>
            </a:r>
            <a:r>
              <a:rPr lang="en-US" sz="2400" b="1" i="1" smtClean="0">
                <a:solidFill>
                  <a:srgbClr val="C00000"/>
                </a:solidFill>
              </a:rPr>
              <a:t>others?</a:t>
            </a:r>
            <a:r>
              <a:rPr lang="en-US" sz="2400" b="1" i="1" dirty="0" smtClean="0">
                <a:solidFill>
                  <a:srgbClr val="C00000"/>
                </a:solidFill>
              </a:rPr>
              <a:t/>
            </a:r>
            <a:br>
              <a:rPr lang="en-US" sz="2400" b="1" i="1" dirty="0" smtClean="0">
                <a:solidFill>
                  <a:srgbClr val="C00000"/>
                </a:solidFill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“Congress shall make no law …abridging the freedom </a:t>
            </a:r>
            <a:br>
              <a:rPr lang="en-US" sz="2800" b="1" dirty="0" smtClean="0"/>
            </a:br>
            <a:r>
              <a:rPr lang="en-US" sz="2800" b="1" dirty="0" smtClean="0"/>
              <a:t>of speech, or of the press; </a:t>
            </a:r>
            <a:br>
              <a:rPr lang="en-US" sz="2800" b="1" dirty="0" smtClean="0"/>
            </a:br>
            <a:r>
              <a:rPr lang="en-US" sz="2800" b="1" dirty="0" smtClean="0"/>
              <a:t>or the right of the people peaceably to assemble…”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4191000" cy="31242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They use their </a:t>
            </a:r>
            <a:r>
              <a:rPr lang="en-US" sz="4000" b="1" dirty="0" smtClean="0">
                <a:solidFill>
                  <a:srgbClr val="C00000"/>
                </a:solidFill>
              </a:rPr>
              <a:t>First Amendment </a:t>
            </a:r>
            <a:r>
              <a:rPr lang="en-US" sz="4000" b="1" dirty="0" smtClean="0"/>
              <a:t>rights to bring about changes that are needed.</a:t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They are </a:t>
            </a:r>
            <a:r>
              <a:rPr lang="en-US" sz="4000" b="1" dirty="0" smtClean="0">
                <a:solidFill>
                  <a:srgbClr val="C00000"/>
                </a:solidFill>
              </a:rPr>
              <a:t>heroes </a:t>
            </a:r>
            <a:br>
              <a:rPr lang="en-US" sz="4000" b="1" dirty="0" smtClean="0">
                <a:solidFill>
                  <a:srgbClr val="C00000"/>
                </a:solidFill>
              </a:rPr>
            </a:br>
            <a:r>
              <a:rPr lang="en-US" sz="4000" b="1" dirty="0" smtClean="0"/>
              <a:t>of the </a:t>
            </a:r>
            <a:br>
              <a:rPr lang="en-US" sz="4000" b="1" dirty="0" smtClean="0"/>
            </a:br>
            <a:r>
              <a:rPr lang="en-US" sz="4000" b="1" dirty="0" smtClean="0">
                <a:solidFill>
                  <a:srgbClr val="C00000"/>
                </a:solidFill>
              </a:rPr>
              <a:t>First Amendment</a:t>
            </a:r>
            <a:r>
              <a:rPr lang="en-US" sz="4000" b="1" dirty="0" smtClean="0"/>
              <a:t>! </a:t>
            </a:r>
            <a:endParaRPr lang="en-US" sz="4000" b="1" dirty="0"/>
          </a:p>
        </p:txBody>
      </p:sp>
      <p:pic>
        <p:nvPicPr>
          <p:cNvPr id="3" name="Picture 4" descr="http://www.paulsmithadi.co.uk/files/gimgs/13_frame-sample-r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685800"/>
            <a:ext cx="4086225" cy="5063824"/>
          </a:xfrm>
          <a:prstGeom prst="rect">
            <a:avLst/>
          </a:prstGeom>
          <a:noFill/>
        </p:spPr>
      </p:pic>
      <p:pic>
        <p:nvPicPr>
          <p:cNvPr id="27650" name="Picture 2" descr="http://conservativesolutions.co/wp-content/uploads/2012/07/First-Amendment-on-scroll1.jpg"/>
          <p:cNvPicPr>
            <a:picLocks noChangeAspect="1" noChangeArrowheads="1"/>
          </p:cNvPicPr>
          <p:nvPr/>
        </p:nvPicPr>
        <p:blipFill>
          <a:blip r:embed="rId3" cstate="print"/>
          <a:srcRect t="2151"/>
          <a:stretch>
            <a:fillRect/>
          </a:stretch>
        </p:blipFill>
        <p:spPr bwMode="auto">
          <a:xfrm>
            <a:off x="5334000" y="1447800"/>
            <a:ext cx="3124200" cy="346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http://www.oilpaintingsframes.com/images/MARIE-ANTOINETTE-GOLD-FRAME-hq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873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81200" y="1524000"/>
            <a:ext cx="5105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C00000"/>
                </a:solidFill>
              </a:rPr>
              <a:t>Let’s recall what the </a:t>
            </a:r>
            <a:br>
              <a:rPr lang="en-US" sz="2400" b="1" i="1" dirty="0" smtClean="0">
                <a:solidFill>
                  <a:srgbClr val="C00000"/>
                </a:solidFill>
              </a:rPr>
            </a:br>
            <a:r>
              <a:rPr lang="en-US" sz="2400" b="1" i="1" dirty="0" smtClean="0">
                <a:solidFill>
                  <a:srgbClr val="C00000"/>
                </a:solidFill>
              </a:rPr>
              <a:t>1</a:t>
            </a:r>
            <a:r>
              <a:rPr lang="en-US" sz="2400" b="1" i="1" baseline="30000" dirty="0" smtClean="0">
                <a:solidFill>
                  <a:srgbClr val="C00000"/>
                </a:solidFill>
              </a:rPr>
              <a:t>st</a:t>
            </a:r>
            <a:r>
              <a:rPr lang="en-US" sz="2400" b="1" i="1" dirty="0" smtClean="0">
                <a:solidFill>
                  <a:srgbClr val="C00000"/>
                </a:solidFill>
              </a:rPr>
              <a:t> Amendment says…</a:t>
            </a:r>
            <a:br>
              <a:rPr lang="en-US" sz="2400" b="1" i="1" dirty="0" smtClean="0">
                <a:solidFill>
                  <a:srgbClr val="C00000"/>
                </a:solidFill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“Congress shall make no law …abridging the freedom </a:t>
            </a:r>
            <a:br>
              <a:rPr lang="en-US" sz="2800" b="1" dirty="0" smtClean="0"/>
            </a:br>
            <a:r>
              <a:rPr lang="en-US" sz="2800" b="1" dirty="0" smtClean="0"/>
              <a:t>of speech, or of the press; </a:t>
            </a:r>
            <a:br>
              <a:rPr lang="en-US" sz="2800" b="1" dirty="0" smtClean="0"/>
            </a:br>
            <a:r>
              <a:rPr lang="en-US" sz="2800" b="1" dirty="0" smtClean="0"/>
              <a:t>or the right of the people peaceably to assemble…”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3124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/>
              <a:t>What can </a:t>
            </a:r>
            <a:br>
              <a:rPr lang="en-US" b="1" i="1" dirty="0" smtClean="0"/>
            </a:br>
            <a:r>
              <a:rPr lang="en-US" b="1" i="1" dirty="0" smtClean="0"/>
              <a:t>we learn from these pictures about this </a:t>
            </a:r>
            <a:r>
              <a:rPr lang="en-US" b="1" i="1" dirty="0" smtClean="0">
                <a:solidFill>
                  <a:srgbClr val="C00000"/>
                </a:solidFill>
              </a:rPr>
              <a:t>hero</a:t>
            </a:r>
            <a:r>
              <a:rPr lang="en-US" b="1" i="1" dirty="0" smtClean="0"/>
              <a:t> of the First Amendment?</a:t>
            </a:r>
            <a:endParaRPr lang="en-US" b="1" i="1" dirty="0"/>
          </a:p>
        </p:txBody>
      </p:sp>
      <p:pic>
        <p:nvPicPr>
          <p:cNvPr id="3" name="Picture 4" descr="http://www.paulsmithadi.co.uk/files/gimgs/13_frame-sample-r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0"/>
            <a:ext cx="5534025" cy="6858000"/>
          </a:xfrm>
          <a:prstGeom prst="rect">
            <a:avLst/>
          </a:prstGeom>
          <a:noFill/>
        </p:spPr>
      </p:pic>
      <p:pic>
        <p:nvPicPr>
          <p:cNvPr id="18434" name="Picture 2" descr="http://clubs.palomar.edu/mecha/CesarChave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143000"/>
            <a:ext cx="3962400" cy="4585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http://www.nps.gov/cech/historyculture/images/cesar_chavez_us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28600"/>
            <a:ext cx="4067175" cy="6256055"/>
          </a:xfrm>
          <a:prstGeom prst="rect">
            <a:avLst/>
          </a:prstGeom>
          <a:noFill/>
        </p:spPr>
      </p:pic>
      <p:pic>
        <p:nvPicPr>
          <p:cNvPr id="3" name="Picture 2" descr="http://us.123rf.com/400wm/400/400/almoond/almoond1103/almoond110300222/9108916-three-fruit-design-borders-isolated-on-white-vector.jpg"/>
          <p:cNvPicPr>
            <a:picLocks noChangeAspect="1" noChangeArrowheads="1"/>
          </p:cNvPicPr>
          <p:nvPr/>
        </p:nvPicPr>
        <p:blipFill>
          <a:blip r:embed="rId3" cstate="print"/>
          <a:srcRect t="71752" b="4079"/>
          <a:stretch>
            <a:fillRect/>
          </a:stretch>
        </p:blipFill>
        <p:spPr bwMode="auto">
          <a:xfrm rot="16200000">
            <a:off x="-2743209" y="2743209"/>
            <a:ext cx="6858018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http://www.utsa.edu/today/images/artworks/cesarchav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33400"/>
            <a:ext cx="6553200" cy="5734050"/>
          </a:xfrm>
          <a:prstGeom prst="rect">
            <a:avLst/>
          </a:prstGeom>
          <a:noFill/>
        </p:spPr>
      </p:pic>
      <p:pic>
        <p:nvPicPr>
          <p:cNvPr id="22530" name="Picture 2" descr="http://www.clker.com/cliparts/3/7/5/6/11949861182029597463an_apple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800600"/>
            <a:ext cx="1676400" cy="175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latimesphoto.files.wordpress.com/2012/03/fa_444_chavez970.jpg"/>
          <p:cNvPicPr>
            <a:picLocks noChangeAspect="1" noChangeArrowheads="1"/>
          </p:cNvPicPr>
          <p:nvPr/>
        </p:nvPicPr>
        <p:blipFill>
          <a:blip r:embed="rId2" cstate="print"/>
          <a:srcRect l="10345" r="9195"/>
          <a:stretch>
            <a:fillRect/>
          </a:stretch>
        </p:blipFill>
        <p:spPr bwMode="auto">
          <a:xfrm>
            <a:off x="685800" y="304800"/>
            <a:ext cx="7848600" cy="6180774"/>
          </a:xfrm>
          <a:prstGeom prst="rect">
            <a:avLst/>
          </a:prstGeom>
          <a:noFill/>
        </p:spPr>
      </p:pic>
      <p:pic>
        <p:nvPicPr>
          <p:cNvPr id="5" name="Picture 2" descr="http://www.clker.com/cliparts/3/7/5/6/11949861182029597463an_apple_01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876800"/>
            <a:ext cx="1676400" cy="175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303</Words>
  <Application>Microsoft Office PowerPoint</Application>
  <PresentationFormat>On-screen Show (4:3)</PresentationFormat>
  <Paragraphs>29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Hero Hall of Fame</vt:lpstr>
      <vt:lpstr>What do you think a hero is?</vt:lpstr>
      <vt:lpstr>Many times,  our heroes those who speak for others.</vt:lpstr>
      <vt:lpstr>They use their First Amendment rights to bring about changes that are needed.  They are heroes  of the  First Amendment! </vt:lpstr>
      <vt:lpstr>Slide 5</vt:lpstr>
      <vt:lpstr>What can  we learn from these pictures about this hero of the First Amendment?</vt:lpstr>
      <vt:lpstr>Slide 7</vt:lpstr>
      <vt:lpstr>Slide 8</vt:lpstr>
      <vt:lpstr>Slide 9</vt:lpstr>
      <vt:lpstr>Slide 10</vt:lpstr>
      <vt:lpstr>Cesar Chavez grew up in a big family. </vt:lpstr>
      <vt:lpstr>They were workers who moved from  farm to farm in the United States.</vt:lpstr>
      <vt:lpstr>When it was time to harvest a crop, farmers  needed help.</vt:lpstr>
      <vt:lpstr>So Cesar, his family, and many more families helped farmers  at harvest time.</vt:lpstr>
      <vt:lpstr>They picked fruit and vegetables on big farms. But farm workers were not paid very much money. </vt:lpstr>
      <vt:lpstr>They also worked very long days. And they did not have very good places to live.</vt:lpstr>
      <vt:lpstr>They had to near the fields. Many homes did not have water or electricity.</vt:lpstr>
      <vt:lpstr>But Cesar was told to respect and help other people. His mother told him, “You always have to help the needy, and God will help you.”  </vt:lpstr>
      <vt:lpstr>When Cesar grew up, he wanted to help his family and the other migrant workers. A migrant is someone who moves from place to place to find work.</vt:lpstr>
      <vt:lpstr>In our country, we have rights. One of those rights is to say what we want to say.</vt:lpstr>
      <vt:lpstr>Another right is to get together  with our friends. Other people  get together in churches.   These are different kinds of groups.  Many groups get together  (assemble) to share ideas.</vt:lpstr>
      <vt:lpstr>Some people get together in a group so they can talk about things they care about. </vt:lpstr>
      <vt:lpstr>Some groups meet together so they can change things. Cesar helped migrant workers get together  so they could  change things.</vt:lpstr>
      <vt:lpstr>Cesar called their group the  United Farm Workers of America.</vt:lpstr>
      <vt:lpstr>The United Farm Workers worked  to tell our leaders what needed  to be changed. </vt:lpstr>
      <vt:lpstr>They wanted fair treatment  for their jobs.  They had a slogan.  (A slogan is a  short sentence  that others  can remember…) </vt:lpstr>
      <vt:lpstr>Their slogan was “Si se peude.”   This is Spanish.  What do you think it means?</vt:lpstr>
      <vt:lpstr>Cesar and the workers talked to leaders  in our government.  People listened.  New laws were passed.  The laws made sure that workers were treated fairly.</vt:lpstr>
      <vt:lpstr>Because Cesar was a good leader  of the migrant farm workers,  they have a better life today.</vt:lpstr>
      <vt:lpstr>Cesar Chavez said,</vt:lpstr>
      <vt:lpstr>Why is Cesar Chavez  a First Amendment hero?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Hero Hall of Fame</dc:title>
  <dc:creator>pam</dc:creator>
  <cp:lastModifiedBy>psm982</cp:lastModifiedBy>
  <cp:revision>29</cp:revision>
  <dcterms:created xsi:type="dcterms:W3CDTF">2012-10-27T11:49:01Z</dcterms:created>
  <dcterms:modified xsi:type="dcterms:W3CDTF">2012-11-20T14:20:41Z</dcterms:modified>
</cp:coreProperties>
</file>