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57" r:id="rId5"/>
    <p:sldId id="258" r:id="rId6"/>
    <p:sldId id="259" r:id="rId7"/>
    <p:sldId id="260" r:id="rId8"/>
    <p:sldId id="262"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136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FD1C6-8235-4CC0-AF0A-6D754512F3B7}"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D1C6-8235-4CC0-AF0A-6D754512F3B7}"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D1C6-8235-4CC0-AF0A-6D754512F3B7}"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D1C6-8235-4CC0-AF0A-6D754512F3B7}"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FD1C6-8235-4CC0-AF0A-6D754512F3B7}"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FD1C6-8235-4CC0-AF0A-6D754512F3B7}"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FD1C6-8235-4CC0-AF0A-6D754512F3B7}" type="datetimeFigureOut">
              <a:rPr lang="en-US" smtClean="0"/>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FD1C6-8235-4CC0-AF0A-6D754512F3B7}" type="datetimeFigureOut">
              <a:rPr lang="en-US" smtClean="0"/>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FD1C6-8235-4CC0-AF0A-6D754512F3B7}" type="datetimeFigureOut">
              <a:rPr lang="en-US" smtClean="0"/>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D1C6-8235-4CC0-AF0A-6D754512F3B7}"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D1C6-8235-4CC0-AF0A-6D754512F3B7}"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B0D8B-15A7-48F5-98A1-A039C0E27B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FD1C6-8235-4CC0-AF0A-6D754512F3B7}" type="datetimeFigureOut">
              <a:rPr lang="en-US" smtClean="0"/>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B0D8B-15A7-48F5-98A1-A039C0E27B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362200"/>
            <a:ext cx="4572000" cy="1470025"/>
          </a:xfrm>
        </p:spPr>
        <p:txBody>
          <a:bodyPr>
            <a:noAutofit/>
          </a:bodyPr>
          <a:lstStyle/>
          <a:p>
            <a:r>
              <a:rPr lang="en-US" sz="6000" b="1" dirty="0" smtClean="0">
                <a:solidFill>
                  <a:srgbClr val="C00000"/>
                </a:solidFill>
              </a:rPr>
              <a:t>Our Flag</a:t>
            </a:r>
            <a:r>
              <a:rPr lang="en-US" sz="6000" b="1" dirty="0" smtClean="0"/>
              <a:t>, </a:t>
            </a:r>
            <a:r>
              <a:rPr lang="en-US" sz="6000" b="1" dirty="0" smtClean="0">
                <a:solidFill>
                  <a:srgbClr val="C00000"/>
                </a:solidFill>
              </a:rPr>
              <a:t>Patriotism</a:t>
            </a:r>
            <a:r>
              <a:rPr lang="en-US" sz="6000" b="1" dirty="0" smtClean="0"/>
              <a:t>, </a:t>
            </a:r>
            <a:br>
              <a:rPr lang="en-US" sz="6000" b="1" dirty="0" smtClean="0"/>
            </a:br>
            <a:r>
              <a:rPr lang="en-US" sz="6000" b="1" dirty="0" smtClean="0"/>
              <a:t>and the </a:t>
            </a:r>
            <a:br>
              <a:rPr lang="en-US" sz="6000" b="1" dirty="0" smtClean="0"/>
            </a:br>
            <a:r>
              <a:rPr lang="en-US" sz="6000" b="1" dirty="0" smtClean="0">
                <a:solidFill>
                  <a:srgbClr val="0070C0"/>
                </a:solidFill>
              </a:rPr>
              <a:t>First Amendment</a:t>
            </a:r>
            <a:endParaRPr lang="en-US" sz="6000" b="1" dirty="0">
              <a:solidFill>
                <a:srgbClr val="0070C0"/>
              </a:solidFill>
            </a:endParaRPr>
          </a:p>
        </p:txBody>
      </p:sp>
      <p:pic>
        <p:nvPicPr>
          <p:cNvPr id="4" name="Picture 2" descr="http://0.tqn.com/d/dc/1/0/_/z/flag.jpg"/>
          <p:cNvPicPr>
            <a:picLocks noChangeAspect="1" noChangeArrowheads="1"/>
          </p:cNvPicPr>
          <p:nvPr/>
        </p:nvPicPr>
        <p:blipFill>
          <a:blip r:embed="rId2"/>
          <a:srcRect r="47200"/>
          <a:stretch>
            <a:fillRect/>
          </a:stretch>
        </p:blipFill>
        <p:spPr bwMode="auto">
          <a:xfrm>
            <a:off x="0" y="-1"/>
            <a:ext cx="3657600" cy="692727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ChangeAspect="1" noChangeArrowheads="1"/>
          </p:cNvPicPr>
          <p:nvPr/>
        </p:nvPicPr>
        <p:blipFill>
          <a:blip r:embed="rId2"/>
          <a:srcRect l="39459" t="26563" r="30673" b="37500"/>
          <a:stretch>
            <a:fillRect/>
          </a:stretch>
        </p:blipFill>
        <p:spPr bwMode="auto">
          <a:xfrm rot="21256062">
            <a:off x="1205553" y="1093531"/>
            <a:ext cx="6871252" cy="4648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http://fatmattfanatic.com/wp-content/uploads/2012/06/American-Flag-Face-Paint.jpg"/>
          <p:cNvPicPr>
            <a:picLocks noChangeAspect="1" noChangeArrowheads="1"/>
          </p:cNvPicPr>
          <p:nvPr/>
        </p:nvPicPr>
        <p:blipFill>
          <a:blip r:embed="rId2"/>
          <a:srcRect l="24471"/>
          <a:stretch>
            <a:fillRect/>
          </a:stretch>
        </p:blipFill>
        <p:spPr bwMode="auto">
          <a:xfrm rot="21153888">
            <a:off x="2057400" y="1295400"/>
            <a:ext cx="5257800" cy="461900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362200"/>
            <a:ext cx="4572000" cy="1470025"/>
          </a:xfrm>
        </p:spPr>
        <p:txBody>
          <a:bodyPr>
            <a:noAutofit/>
          </a:bodyPr>
          <a:lstStyle/>
          <a:p>
            <a:pPr algn="l"/>
            <a:r>
              <a:rPr lang="en-US" sz="6000" b="1" dirty="0" smtClean="0">
                <a:solidFill>
                  <a:srgbClr val="0070C0"/>
                </a:solidFill>
              </a:rPr>
              <a:t>Let’s ask the Supreme Court!</a:t>
            </a:r>
            <a:endParaRPr lang="en-US" sz="6000" b="1" dirty="0">
              <a:solidFill>
                <a:srgbClr val="0070C0"/>
              </a:solidFill>
            </a:endParaRPr>
          </a:p>
        </p:txBody>
      </p:sp>
      <p:pic>
        <p:nvPicPr>
          <p:cNvPr id="4" name="Picture 2" descr="http://0.tqn.com/d/dc/1/0/_/z/flag.jpg"/>
          <p:cNvPicPr>
            <a:picLocks noChangeAspect="1" noChangeArrowheads="1"/>
          </p:cNvPicPr>
          <p:nvPr/>
        </p:nvPicPr>
        <p:blipFill>
          <a:blip r:embed="rId2"/>
          <a:srcRect r="47200"/>
          <a:stretch>
            <a:fillRect/>
          </a:stretch>
        </p:blipFill>
        <p:spPr bwMode="auto">
          <a:xfrm>
            <a:off x="0" y="-1"/>
            <a:ext cx="3657600" cy="692727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5715000" cy="1143000"/>
          </a:xfrm>
        </p:spPr>
        <p:txBody>
          <a:bodyPr>
            <a:normAutofit fontScale="90000"/>
          </a:bodyPr>
          <a:lstStyle/>
          <a:p>
            <a:pPr algn="l"/>
            <a:r>
              <a:rPr lang="en-US" sz="3600" b="1" dirty="0" smtClean="0">
                <a:solidFill>
                  <a:srgbClr val="C00000"/>
                </a:solidFill>
              </a:rPr>
              <a:t>Facts:</a:t>
            </a:r>
            <a:r>
              <a:rPr lang="en-US" sz="3600" b="1" dirty="0" smtClean="0"/>
              <a:t/>
            </a:r>
            <a:br>
              <a:rPr lang="en-US" sz="3600" b="1" dirty="0" smtClean="0"/>
            </a:br>
            <a:r>
              <a:rPr lang="en-US" sz="3100" b="1" dirty="0" smtClean="0"/>
              <a:t>On Patriot Day last year, several students wanted to show their patriotism by dressing up. </a:t>
            </a:r>
            <a:br>
              <a:rPr lang="en-US" sz="3100" b="1" dirty="0" smtClean="0"/>
            </a:br>
            <a:r>
              <a:rPr lang="en-US" sz="3100" b="1" dirty="0" smtClean="0"/>
              <a:t>Many children in the elementary school wore clothing with flag symbols on it. When they arrived </a:t>
            </a:r>
            <a:br>
              <a:rPr lang="en-US" sz="3100" b="1" dirty="0" smtClean="0"/>
            </a:br>
            <a:r>
              <a:rPr lang="en-US" sz="3100" b="1" dirty="0" smtClean="0"/>
              <a:t>at school, the principal did not like what she saw.</a:t>
            </a:r>
            <a:br>
              <a:rPr lang="en-US" sz="3100" b="1" dirty="0" smtClean="0"/>
            </a:br>
            <a:r>
              <a:rPr lang="en-US" sz="3100" b="1" dirty="0" smtClean="0"/>
              <a:t> “The flag clothing was disrespectful,” she said. “And it is against the national flag code.”</a:t>
            </a:r>
            <a:br>
              <a:rPr lang="en-US" sz="3100" b="1" dirty="0" smtClean="0"/>
            </a:br>
            <a:r>
              <a:rPr lang="en-US" sz="3100" b="1" dirty="0" smtClean="0"/>
              <a:t>So, she sent the students home </a:t>
            </a:r>
            <a:br>
              <a:rPr lang="en-US" sz="3100" b="1" dirty="0" smtClean="0"/>
            </a:br>
            <a:r>
              <a:rPr lang="en-US" sz="3100" b="1" dirty="0" smtClean="0"/>
              <a:t>that day.</a:t>
            </a:r>
            <a:endParaRPr lang="en-US" sz="3100" b="1" dirty="0"/>
          </a:p>
        </p:txBody>
      </p:sp>
      <p:pic>
        <p:nvPicPr>
          <p:cNvPr id="18434" name="Picture 2" descr="http://www.flagsbay.com/flag/wp-content/uploads/2007/07/girl-in-red-white-and-blue.jpg"/>
          <p:cNvPicPr>
            <a:picLocks noChangeAspect="1" noChangeArrowheads="1"/>
          </p:cNvPicPr>
          <p:nvPr/>
        </p:nvPicPr>
        <p:blipFill>
          <a:blip r:embed="rId2"/>
          <a:srcRect l="27500" t="18739" r="20000" b="10631"/>
          <a:stretch>
            <a:fillRect/>
          </a:stretch>
        </p:blipFill>
        <p:spPr bwMode="auto">
          <a:xfrm>
            <a:off x="6019800" y="381000"/>
            <a:ext cx="2590800" cy="6045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3200"/>
            <a:ext cx="5029200" cy="1143000"/>
          </a:xfrm>
        </p:spPr>
        <p:txBody>
          <a:bodyPr>
            <a:normAutofit fontScale="90000"/>
          </a:bodyPr>
          <a:lstStyle/>
          <a:p>
            <a:pPr algn="l"/>
            <a:r>
              <a:rPr lang="en-US" sz="3200" b="1" dirty="0" smtClean="0"/>
              <a:t/>
            </a:r>
            <a:br>
              <a:rPr lang="en-US" sz="3200" b="1" dirty="0" smtClean="0"/>
            </a:br>
            <a:r>
              <a:rPr lang="en-US" sz="3200" b="1" dirty="0" smtClean="0"/>
              <a:t>The children and their parents were sad about the principal’s decision. They thought it was unfair.  After all, the flag clothing was just a way for students to show their patriotism. Didn’t students have First Amendment rights?</a:t>
            </a:r>
            <a:br>
              <a:rPr lang="en-US" sz="3200" b="1" dirty="0" smtClean="0"/>
            </a:br>
            <a:r>
              <a:rPr lang="en-US" sz="3200" b="1" dirty="0" smtClean="0"/>
              <a:t>Isn’t messages sent by our choice of clothing a kind of speech? Or should the flag code be obeyed?</a:t>
            </a:r>
            <a:br>
              <a:rPr lang="en-US" sz="3200" b="1" dirty="0" smtClean="0"/>
            </a:br>
            <a:r>
              <a:rPr lang="en-US" sz="3200" b="1" i="1" dirty="0" smtClean="0">
                <a:solidFill>
                  <a:srgbClr val="C00000"/>
                </a:solidFill>
              </a:rPr>
              <a:t>Let’s look at the evidence: </a:t>
            </a:r>
            <a:br>
              <a:rPr lang="en-US" sz="3200" b="1" i="1" dirty="0" smtClean="0">
                <a:solidFill>
                  <a:srgbClr val="C00000"/>
                </a:solidFill>
              </a:rPr>
            </a:br>
            <a:r>
              <a:rPr lang="en-US" sz="3200" b="1" i="1" dirty="0" smtClean="0">
                <a:solidFill>
                  <a:srgbClr val="C00000"/>
                </a:solidFill>
              </a:rPr>
              <a:t>the children’s clothing. </a:t>
            </a:r>
            <a:r>
              <a:rPr lang="en-US" sz="3200" dirty="0"/>
              <a:t/>
            </a:r>
            <a:br>
              <a:rPr lang="en-US" sz="3200" dirty="0"/>
            </a:br>
            <a:endParaRPr lang="en-US" sz="3200" dirty="0"/>
          </a:p>
        </p:txBody>
      </p:sp>
      <p:pic>
        <p:nvPicPr>
          <p:cNvPr id="20482" name="Picture 2" descr="http://0.tqn.com/d/dc/1/0/_/z/flag.jpg"/>
          <p:cNvPicPr>
            <a:picLocks noChangeAspect="1" noChangeArrowheads="1"/>
          </p:cNvPicPr>
          <p:nvPr/>
        </p:nvPicPr>
        <p:blipFill>
          <a:blip r:embed="rId2"/>
          <a:srcRect r="47200"/>
          <a:stretch>
            <a:fillRect/>
          </a:stretch>
        </p:blipFill>
        <p:spPr bwMode="auto">
          <a:xfrm>
            <a:off x="0" y="-1"/>
            <a:ext cx="3657600" cy="692727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i1.cpcache.com/product/379468876/american_flag_heart_tee_2t_4t.jpg?height=380&amp;width=380"/>
          <p:cNvPicPr>
            <a:picLocks noChangeAspect="1" noChangeArrowheads="1"/>
          </p:cNvPicPr>
          <p:nvPr/>
        </p:nvPicPr>
        <p:blipFill>
          <a:blip r:embed="rId2"/>
          <a:srcRect/>
          <a:stretch>
            <a:fillRect/>
          </a:stretch>
        </p:blipFill>
        <p:spPr bwMode="auto">
          <a:xfrm rot="422331">
            <a:off x="1295400" y="114300"/>
            <a:ext cx="6743700" cy="67437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www.smalldogclothing.com/images/E001_A.jpg"/>
          <p:cNvPicPr>
            <a:picLocks noChangeAspect="1" noChangeArrowheads="1"/>
          </p:cNvPicPr>
          <p:nvPr/>
        </p:nvPicPr>
        <p:blipFill>
          <a:blip r:embed="rId2"/>
          <a:srcRect/>
          <a:stretch>
            <a:fillRect/>
          </a:stretch>
        </p:blipFill>
        <p:spPr bwMode="auto">
          <a:xfrm>
            <a:off x="1828800" y="533400"/>
            <a:ext cx="5676900" cy="56769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truckerdeluxe.com/blog/wp-content/uploads/2012/06/ambsn-clothing-home-board-shorts-multi-_1__3.jpg"/>
          <p:cNvPicPr>
            <a:picLocks noChangeAspect="1" noChangeArrowheads="1"/>
          </p:cNvPicPr>
          <p:nvPr/>
        </p:nvPicPr>
        <p:blipFill>
          <a:blip r:embed="rId2"/>
          <a:srcRect/>
          <a:stretch>
            <a:fillRect/>
          </a:stretch>
        </p:blipFill>
        <p:spPr bwMode="auto">
          <a:xfrm rot="20803715">
            <a:off x="1725994" y="987469"/>
            <a:ext cx="5748238" cy="508399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25.media.tumblr.com/tumblr_md21dp7Dte1recjcao1_1280.jpg"/>
          <p:cNvPicPr>
            <a:picLocks noChangeAspect="1" noChangeArrowheads="1"/>
          </p:cNvPicPr>
          <p:nvPr/>
        </p:nvPicPr>
        <p:blipFill>
          <a:blip r:embed="rId2"/>
          <a:srcRect t="29122" b="21199"/>
          <a:stretch>
            <a:fillRect/>
          </a:stretch>
        </p:blipFill>
        <p:spPr bwMode="auto">
          <a:xfrm rot="1544735">
            <a:off x="1464734" y="3398738"/>
            <a:ext cx="6257925" cy="2209800"/>
          </a:xfrm>
          <a:prstGeom prst="rect">
            <a:avLst/>
          </a:prstGeom>
          <a:noFill/>
        </p:spPr>
      </p:pic>
      <p:pic>
        <p:nvPicPr>
          <p:cNvPr id="4" name="Picture 2" descr="http://25.media.tumblr.com/tumblr_md21dp7Dte1recjcao1_1280.jpg"/>
          <p:cNvPicPr>
            <a:picLocks noChangeAspect="1" noChangeArrowheads="1"/>
          </p:cNvPicPr>
          <p:nvPr/>
        </p:nvPicPr>
        <p:blipFill>
          <a:blip r:embed="rId2"/>
          <a:srcRect t="29122" b="21199"/>
          <a:stretch>
            <a:fillRect/>
          </a:stretch>
        </p:blipFill>
        <p:spPr bwMode="auto">
          <a:xfrm rot="1530685">
            <a:off x="1847195" y="1239888"/>
            <a:ext cx="6257925" cy="2209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s://s3.amazonaws.com/assets.svpply.com/large/1058981.jpg?1351404211"/>
          <p:cNvPicPr>
            <a:picLocks noChangeAspect="1" noChangeArrowheads="1"/>
          </p:cNvPicPr>
          <p:nvPr/>
        </p:nvPicPr>
        <p:blipFill>
          <a:blip r:embed="rId2"/>
          <a:srcRect/>
          <a:stretch>
            <a:fillRect/>
          </a:stretch>
        </p:blipFill>
        <p:spPr bwMode="auto">
          <a:xfrm rot="841757">
            <a:off x="1981200" y="762000"/>
            <a:ext cx="5600700" cy="55670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http://cdn2.mamapop.com/wp-content/uploads/2010/11/American-Flag-Zubaz-Pants.jpg"/>
          <p:cNvPicPr>
            <a:picLocks noChangeAspect="1" noChangeArrowheads="1"/>
          </p:cNvPicPr>
          <p:nvPr/>
        </p:nvPicPr>
        <p:blipFill>
          <a:blip r:embed="rId2"/>
          <a:srcRect l="20000" t="20000" r="20000"/>
          <a:stretch>
            <a:fillRect/>
          </a:stretch>
        </p:blipFill>
        <p:spPr bwMode="auto">
          <a:xfrm rot="375588">
            <a:off x="2494888" y="615331"/>
            <a:ext cx="4597869" cy="548063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13</Words>
  <Application>Microsoft Office PowerPoint</Application>
  <PresentationFormat>On-screen Show (4:3)</PresentationFormat>
  <Paragraphs>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Our Flag, Patriotism,  and the  First Amendment</vt:lpstr>
      <vt:lpstr>Facts: On Patriot Day last year, several students wanted to show their patriotism by dressing up.  Many children in the elementary school wore clothing with flag symbols on it. When they arrived  at school, the principal did not like what she saw.  “The flag clothing was disrespectful,” she said. “And it is against the national flag code.” So, she sent the students home  that day.</vt:lpstr>
      <vt:lpstr> The children and their parents were sad about the principal’s decision. They thought it was unfair.  After all, the flag clothing was just a way for students to show their patriotism. Didn’t students have First Amendment rights? Isn’t messages sent by our choice of clothing a kind of speech? Or should the flag code be obeyed? Let’s look at the evidence:  the children’s clothing.  </vt:lpstr>
      <vt:lpstr>Slide 4</vt:lpstr>
      <vt:lpstr>Slide 5</vt:lpstr>
      <vt:lpstr>Slide 6</vt:lpstr>
      <vt:lpstr>Slide 7</vt:lpstr>
      <vt:lpstr>Slide 8</vt:lpstr>
      <vt:lpstr>Slide 9</vt:lpstr>
      <vt:lpstr>Slide 10</vt:lpstr>
      <vt:lpstr>Slide 11</vt:lpstr>
      <vt:lpstr>Let’s ask the Supreme Court!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dc:creator>
  <cp:lastModifiedBy>pam</cp:lastModifiedBy>
  <cp:revision>5</cp:revision>
  <dcterms:created xsi:type="dcterms:W3CDTF">2012-11-08T12:28:53Z</dcterms:created>
  <dcterms:modified xsi:type="dcterms:W3CDTF">2012-11-08T13:04:09Z</dcterms:modified>
</cp:coreProperties>
</file>